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1"/>
  </p:notesMasterIdLst>
  <p:handoutMasterIdLst>
    <p:handoutMasterId r:id="rId12"/>
  </p:handoutMasterIdLst>
  <p:sldIdLst>
    <p:sldId id="1663" r:id="rId5"/>
    <p:sldId id="4649" r:id="rId6"/>
    <p:sldId id="4646" r:id="rId7"/>
    <p:sldId id="4647" r:id="rId8"/>
    <p:sldId id="4648" r:id="rId9"/>
    <p:sldId id="2061" r:id="rId1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3E5"/>
    <a:srgbClr val="CABDD9"/>
    <a:srgbClr val="11627B"/>
    <a:srgbClr val="FFFFFF"/>
    <a:srgbClr val="000000"/>
    <a:srgbClr val="30E5D0"/>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8" autoAdjust="0"/>
    <p:restoredTop sz="78175" autoAdjust="0"/>
  </p:normalViewPr>
  <p:slideViewPr>
    <p:cSldViewPr snapToGrid="0">
      <p:cViewPr varScale="1">
        <p:scale>
          <a:sx n="125" d="100"/>
          <a:sy n="125" d="100"/>
        </p:scale>
        <p:origin x="1692" y="80"/>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11/9/2020 6:48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11/9/2020 6:48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Operationalizing Azure Kubernetes Service. </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11/9/2020 6:48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6:58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14120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7:00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55324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attending Operationalizing Azure Kubernetes Service. </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11/9/2020 6:48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1600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4173739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itle &amp; Non-bulleted text No Inden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649682"/>
          </a:xfrm>
        </p:spPr>
        <p:txBody>
          <a:bodyPr wrap="square">
            <a:spAutoFit/>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3F91A658-6353-4E6A-AF8C-58A00608B6E4}"/>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10" name="Rectangle 9">
            <a:extLst>
              <a:ext uri="{FF2B5EF4-FFF2-40B4-BE49-F238E27FC236}">
                <a16:creationId xmlns:a16="http://schemas.microsoft.com/office/drawing/2014/main" id="{7471CE79-CE58-49C3-BA7D-D344C30EBDC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24CC2BE-0B62-4C31-8078-967FEBF20C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983989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bulleted text With URL">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9582912" cy="553998"/>
          </a:xfrm>
        </p:spPr>
        <p:txBody>
          <a:bodyPr/>
          <a:lstStyle>
            <a:lvl1pPr>
              <a:defRPr>
                <a:solidFill>
                  <a:srgbClr val="2E3E3E"/>
                </a:solidFill>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2DB74055-3372-4D31-B698-27E1B778172B}"/>
              </a:ext>
            </a:extLst>
          </p:cNvPr>
          <p:cNvSpPr>
            <a:spLocks noGrp="1"/>
          </p:cNvSpPr>
          <p:nvPr>
            <p:ph type="body" sz="quarter" idx="11" hasCustomPrompt="1"/>
          </p:nvPr>
        </p:nvSpPr>
        <p:spPr>
          <a:xfrm>
            <a:off x="585216" y="6043400"/>
            <a:ext cx="11151917" cy="359171"/>
          </a:xfrm>
          <a:solidFill>
            <a:srgbClr val="1C6982"/>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sp>
        <p:nvSpPr>
          <p:cNvPr id="8" name="Rectangle 7">
            <a:extLst>
              <a:ext uri="{FF2B5EF4-FFF2-40B4-BE49-F238E27FC236}">
                <a16:creationId xmlns:a16="http://schemas.microsoft.com/office/drawing/2014/main" id="{9E9BF4DB-E417-49CC-896D-432C04A5091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39831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527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38" r:id="rId26"/>
    <p:sldLayoutId id="214748493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opsgility/arc-enabled-servers-hack/blob/master/challenge02.md" TargetMode="External"/><Relationship Id="rId2" Type="http://schemas.openxmlformats.org/officeDocument/2006/relationships/hyperlink" Target="https://github.com/opsgility/arc-enabled-servers-hack/blob/master/challenge01.md" TargetMode="External"/><Relationship Id="rId1" Type="http://schemas.openxmlformats.org/officeDocument/2006/relationships/slideLayout" Target="../slideLayouts/slideLayout7.xml"/><Relationship Id="rId6" Type="http://schemas.openxmlformats.org/officeDocument/2006/relationships/hyperlink" Target="https://github.com/opsgility/arc-enabled-servers-hack/blob/master/challenge05.md" TargetMode="External"/><Relationship Id="rId5" Type="http://schemas.openxmlformats.org/officeDocument/2006/relationships/hyperlink" Target="https://github.com/opsgility/arc-enabled-servers-hack/blob/master/challenge04.md" TargetMode="External"/><Relationship Id="rId4" Type="http://schemas.openxmlformats.org/officeDocument/2006/relationships/hyperlink" Target="https://github.com/opsgility/arc-enabled-servers-hack/blob/master/challenge03.m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azurepass.com/"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pPr algn="l"/>
            <a:r>
              <a:rPr lang="en-US" b="1" i="0" dirty="0">
                <a:effectLst/>
                <a:latin typeface="-apple-system"/>
              </a:rPr>
              <a:t>What The Hack - Azure Arc enabled Servers Hack</a:t>
            </a:r>
          </a:p>
        </p:txBody>
      </p:sp>
      <p:sp>
        <p:nvSpPr>
          <p:cNvPr id="5" name="Text Placeholder 4"/>
          <p:cNvSpPr>
            <a:spLocks noGrp="1"/>
          </p:cNvSpPr>
          <p:nvPr>
            <p:ph type="body" sz="quarter" idx="12"/>
          </p:nvPr>
        </p:nvSpPr>
        <p:spPr>
          <a:xfrm>
            <a:off x="582042" y="3962400"/>
            <a:ext cx="4164583" cy="677108"/>
          </a:xfrm>
        </p:spPr>
        <p:txBody>
          <a:bodyPr/>
          <a:lstStyle/>
          <a:p>
            <a:r>
              <a:rPr lang="en-US" dirty="0"/>
              <a:t>Marcin Policht</a:t>
            </a:r>
          </a:p>
          <a:p>
            <a:r>
              <a:rPr lang="en-US" dirty="0"/>
              <a:t>Opsgility</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60B1B-5BDE-421A-B2C4-086B91B5D174}"/>
              </a:ext>
            </a:extLst>
          </p:cNvPr>
          <p:cNvSpPr>
            <a:spLocks noGrp="1"/>
          </p:cNvSpPr>
          <p:nvPr>
            <p:ph type="title"/>
          </p:nvPr>
        </p:nvSpPr>
        <p:spPr/>
        <p:txBody>
          <a:bodyPr/>
          <a:lstStyle/>
          <a:p>
            <a:r>
              <a:rPr lang="en-US" dirty="0"/>
              <a:t>Challenge Overview</a:t>
            </a:r>
          </a:p>
        </p:txBody>
      </p:sp>
      <p:sp>
        <p:nvSpPr>
          <p:cNvPr id="3" name="Text Placeholder 2">
            <a:extLst>
              <a:ext uri="{FF2B5EF4-FFF2-40B4-BE49-F238E27FC236}">
                <a16:creationId xmlns:a16="http://schemas.microsoft.com/office/drawing/2014/main" id="{7649D400-9D31-41AB-932C-C194731C6AC2}"/>
              </a:ext>
            </a:extLst>
          </p:cNvPr>
          <p:cNvSpPr>
            <a:spLocks noGrp="1"/>
          </p:cNvSpPr>
          <p:nvPr>
            <p:ph type="body" sz="quarter" idx="10"/>
          </p:nvPr>
        </p:nvSpPr>
        <p:spPr>
          <a:xfrm>
            <a:off x="586390" y="1434370"/>
            <a:ext cx="11018520" cy="4653582"/>
          </a:xfrm>
        </p:spPr>
        <p:txBody>
          <a:bodyPr/>
          <a:lstStyle/>
          <a:p>
            <a:pPr algn="l">
              <a:buFont typeface="Arial" panose="020B0604020202020204" pitchFamily="34" charset="0"/>
              <a:buChar char="•"/>
            </a:pPr>
            <a:r>
              <a:rPr lang="en-US" sz="2400" b="0" i="0" u="none" strike="noStrike" dirty="0">
                <a:solidFill>
                  <a:srgbClr val="24292E"/>
                </a:solidFill>
                <a:effectLst/>
                <a:latin typeface="-apple-system"/>
                <a:hlinkClick r:id="rId2"/>
              </a:rPr>
              <a:t>Challenge 1</a:t>
            </a:r>
            <a:r>
              <a:rPr lang="en-US" sz="2400" b="0" i="0" dirty="0">
                <a:solidFill>
                  <a:srgbClr val="24292E"/>
                </a:solidFill>
                <a:effectLst/>
                <a:latin typeface="-apple-system"/>
              </a:rPr>
              <a:t> - Onboarding servers with Azure Arc</a:t>
            </a:r>
          </a:p>
          <a:p>
            <a:pPr algn="l">
              <a:buFont typeface="Arial" panose="020B0604020202020204" pitchFamily="34" charset="0"/>
              <a:buChar char="•"/>
            </a:pPr>
            <a:r>
              <a:rPr lang="en-US" sz="2400" b="0" i="0" u="none" strike="noStrike" dirty="0">
                <a:solidFill>
                  <a:srgbClr val="24292E"/>
                </a:solidFill>
                <a:effectLst/>
                <a:latin typeface="-apple-system"/>
                <a:hlinkClick r:id="rId3"/>
              </a:rPr>
              <a:t>Challenge 2</a:t>
            </a:r>
            <a:r>
              <a:rPr lang="en-US" sz="2400" b="0" i="0" dirty="0">
                <a:solidFill>
                  <a:srgbClr val="24292E"/>
                </a:solidFill>
                <a:effectLst/>
                <a:latin typeface="-apple-system"/>
              </a:rPr>
              <a:t> - Policy for Azure Arc connected servers</a:t>
            </a:r>
          </a:p>
          <a:p>
            <a:pPr algn="l">
              <a:buFont typeface="Arial" panose="020B0604020202020204" pitchFamily="34" charset="0"/>
              <a:buChar char="•"/>
            </a:pPr>
            <a:r>
              <a:rPr lang="en-US" sz="2400" b="0" i="0" u="none" strike="noStrike" dirty="0">
                <a:solidFill>
                  <a:srgbClr val="24292E"/>
                </a:solidFill>
                <a:effectLst/>
                <a:latin typeface="-apple-system"/>
                <a:hlinkClick r:id="rId4"/>
              </a:rPr>
              <a:t>Challenge 3</a:t>
            </a:r>
            <a:r>
              <a:rPr lang="en-US" sz="2400" b="0" i="0" dirty="0">
                <a:solidFill>
                  <a:srgbClr val="24292E"/>
                </a:solidFill>
                <a:effectLst/>
                <a:latin typeface="-apple-system"/>
              </a:rPr>
              <a:t> - Arc Value Add: Integrate Security Center</a:t>
            </a:r>
          </a:p>
          <a:p>
            <a:pPr algn="l">
              <a:buFont typeface="Arial" panose="020B0604020202020204" pitchFamily="34" charset="0"/>
              <a:buChar char="•"/>
            </a:pPr>
            <a:r>
              <a:rPr lang="en-US" sz="2400" b="0" i="0" u="none" strike="noStrike" dirty="0">
                <a:solidFill>
                  <a:srgbClr val="24292E"/>
                </a:solidFill>
                <a:effectLst/>
                <a:latin typeface="-apple-system"/>
                <a:hlinkClick r:id="rId5"/>
              </a:rPr>
              <a:t>Challenge 4</a:t>
            </a:r>
            <a:r>
              <a:rPr lang="en-US" sz="2400" b="0" i="0" dirty="0">
                <a:solidFill>
                  <a:srgbClr val="24292E"/>
                </a:solidFill>
                <a:effectLst/>
                <a:latin typeface="-apple-system"/>
              </a:rPr>
              <a:t> - Arc Value Add: Enable Sentinel</a:t>
            </a:r>
          </a:p>
          <a:p>
            <a:pPr algn="l">
              <a:buFont typeface="Arial" panose="020B0604020202020204" pitchFamily="34" charset="0"/>
              <a:buChar char="•"/>
            </a:pPr>
            <a:r>
              <a:rPr lang="en-US" sz="2400" b="0" i="0" u="none" strike="noStrike" dirty="0">
                <a:solidFill>
                  <a:srgbClr val="24292E"/>
                </a:solidFill>
                <a:effectLst/>
                <a:latin typeface="-apple-system"/>
                <a:hlinkClick r:id="rId6"/>
              </a:rPr>
              <a:t>Challenge 5</a:t>
            </a:r>
            <a:r>
              <a:rPr lang="en-US" sz="2400" b="0" i="0" dirty="0">
                <a:solidFill>
                  <a:srgbClr val="24292E"/>
                </a:solidFill>
                <a:effectLst/>
                <a:latin typeface="-apple-system"/>
              </a:rPr>
              <a:t> - Arc Value Add: Azure Lighthouse</a:t>
            </a:r>
          </a:p>
          <a:p>
            <a:endParaRPr lang="en-US" sz="2400" dirty="0"/>
          </a:p>
          <a:p>
            <a:r>
              <a:rPr lang="en-US" sz="2400" dirty="0"/>
              <a:t>You will work through the challenge in your own individual subscription that you activated via Azure Pass.</a:t>
            </a:r>
          </a:p>
          <a:p>
            <a:endParaRPr lang="en-US" sz="2400" dirty="0"/>
          </a:p>
          <a:p>
            <a:r>
              <a:rPr lang="en-US" sz="2400" dirty="0"/>
              <a:t>The last challenge will give you the opportunity to work with another member of your team to manage each others subscription using Azure Lighthouse</a:t>
            </a:r>
          </a:p>
        </p:txBody>
      </p:sp>
    </p:spTree>
    <p:extLst>
      <p:ext uri="{BB962C8B-B14F-4D97-AF65-F5344CB8AC3E}">
        <p14:creationId xmlns:p14="http://schemas.microsoft.com/office/powerpoint/2010/main" val="36803323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645124-40EB-4C0D-86E3-0DB79C32FAE0}"/>
              </a:ext>
            </a:extLst>
          </p:cNvPr>
          <p:cNvSpPr>
            <a:spLocks noGrp="1"/>
          </p:cNvSpPr>
          <p:nvPr>
            <p:ph type="title"/>
          </p:nvPr>
        </p:nvSpPr>
        <p:spPr/>
        <p:txBody>
          <a:bodyPr/>
          <a:lstStyle/>
          <a:p>
            <a:r>
              <a:rPr lang="en-US" dirty="0"/>
              <a:t>Step 1: Register</a:t>
            </a:r>
          </a:p>
        </p:txBody>
      </p:sp>
      <p:pic>
        <p:nvPicPr>
          <p:cNvPr id="6" name="Picture 5">
            <a:extLst>
              <a:ext uri="{FF2B5EF4-FFF2-40B4-BE49-F238E27FC236}">
                <a16:creationId xmlns:a16="http://schemas.microsoft.com/office/drawing/2014/main" id="{E657B160-A4D7-4160-AAF2-B584ADC87965}"/>
              </a:ext>
            </a:extLst>
          </p:cNvPr>
          <p:cNvPicPr>
            <a:picLocks noChangeAspect="1"/>
          </p:cNvPicPr>
          <p:nvPr/>
        </p:nvPicPr>
        <p:blipFill>
          <a:blip r:embed="rId2"/>
          <a:stretch>
            <a:fillRect/>
          </a:stretch>
        </p:blipFill>
        <p:spPr>
          <a:xfrm>
            <a:off x="337820" y="2421255"/>
            <a:ext cx="4191000" cy="2533650"/>
          </a:xfrm>
          <a:prstGeom prst="rect">
            <a:avLst/>
          </a:prstGeom>
        </p:spPr>
      </p:pic>
      <p:sp>
        <p:nvSpPr>
          <p:cNvPr id="9" name="TextBox 8">
            <a:extLst>
              <a:ext uri="{FF2B5EF4-FFF2-40B4-BE49-F238E27FC236}">
                <a16:creationId xmlns:a16="http://schemas.microsoft.com/office/drawing/2014/main" id="{77D04941-1DB2-408B-B272-4E84CD8930FF}"/>
              </a:ext>
            </a:extLst>
          </p:cNvPr>
          <p:cNvSpPr txBox="1"/>
          <p:nvPr/>
        </p:nvSpPr>
        <p:spPr>
          <a:xfrm>
            <a:off x="337820" y="1781829"/>
            <a:ext cx="9156700" cy="307777"/>
          </a:xfrm>
          <a:prstGeom prst="rect">
            <a:avLst/>
          </a:prstGeom>
          <a:noFill/>
        </p:spPr>
        <p:txBody>
          <a:bodyPr wrap="square" lIns="0" tIns="0" rIns="0" bIns="0" rtlCol="0">
            <a:spAutoFit/>
          </a:bodyPr>
          <a:lstStyle/>
          <a:p>
            <a:pPr algn="l"/>
            <a:r>
              <a:rPr lang="en-US" sz="2000" dirty="0"/>
              <a:t>This step adds you to the team and your team's private channel.</a:t>
            </a:r>
          </a:p>
        </p:txBody>
      </p:sp>
      <p:sp>
        <p:nvSpPr>
          <p:cNvPr id="11" name="Rectangle 10">
            <a:extLst>
              <a:ext uri="{FF2B5EF4-FFF2-40B4-BE49-F238E27FC236}">
                <a16:creationId xmlns:a16="http://schemas.microsoft.com/office/drawing/2014/main" id="{89578BCA-CB66-4505-AF6E-F0EEE424FD7D}"/>
              </a:ext>
            </a:extLst>
          </p:cNvPr>
          <p:cNvSpPr/>
          <p:nvPr/>
        </p:nvSpPr>
        <p:spPr bwMode="auto">
          <a:xfrm>
            <a:off x="3205480" y="4378960"/>
            <a:ext cx="1244600" cy="406400"/>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316011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E343-6B1B-423A-A1DC-CB8F4610FD60}"/>
              </a:ext>
            </a:extLst>
          </p:cNvPr>
          <p:cNvSpPr>
            <a:spLocks noGrp="1"/>
          </p:cNvSpPr>
          <p:nvPr>
            <p:ph type="title"/>
          </p:nvPr>
        </p:nvSpPr>
        <p:spPr/>
        <p:txBody>
          <a:bodyPr/>
          <a:lstStyle/>
          <a:p>
            <a:r>
              <a:rPr lang="en-US" dirty="0"/>
              <a:t>Step 2: Activate your Azure Pass</a:t>
            </a:r>
          </a:p>
        </p:txBody>
      </p:sp>
      <p:sp>
        <p:nvSpPr>
          <p:cNvPr id="3" name="Text Placeholder 2">
            <a:extLst>
              <a:ext uri="{FF2B5EF4-FFF2-40B4-BE49-F238E27FC236}">
                <a16:creationId xmlns:a16="http://schemas.microsoft.com/office/drawing/2014/main" id="{34BC8533-D044-41F2-A476-6F0830CF6939}"/>
              </a:ext>
            </a:extLst>
          </p:cNvPr>
          <p:cNvSpPr>
            <a:spLocks noGrp="1"/>
          </p:cNvSpPr>
          <p:nvPr>
            <p:ph type="body" sz="quarter" idx="10"/>
          </p:nvPr>
        </p:nvSpPr>
        <p:spPr>
          <a:xfrm>
            <a:off x="246030" y="1322610"/>
            <a:ext cx="11018520" cy="1723549"/>
          </a:xfrm>
        </p:spPr>
        <p:txBody>
          <a:bodyPr/>
          <a:lstStyle/>
          <a:p>
            <a:pPr marL="457200" indent="-457200">
              <a:buFont typeface="Arial" panose="020B0604020202020204" pitchFamily="34" charset="0"/>
              <a:buChar char="•"/>
            </a:pPr>
            <a:r>
              <a:rPr lang="en-US" sz="2000" dirty="0"/>
              <a:t>Open the Arc Enabled Servers Hack Team -&gt; Open the Files Tab</a:t>
            </a:r>
          </a:p>
          <a:p>
            <a:pPr marL="457200" indent="-457200">
              <a:buFont typeface="Arial" panose="020B0604020202020204" pitchFamily="34" charset="0"/>
              <a:buChar char="•"/>
            </a:pPr>
            <a:r>
              <a:rPr lang="en-US" sz="2000" dirty="0"/>
              <a:t>Your Azure Pass voucher code is in the spreadsheet with your attendee login by it. Please ensure you only use your own code.</a:t>
            </a:r>
          </a:p>
          <a:p>
            <a:pPr marL="457200" indent="-457200">
              <a:buFont typeface="Arial" panose="020B0604020202020204" pitchFamily="34" charset="0"/>
              <a:buChar char="•"/>
            </a:pPr>
            <a:r>
              <a:rPr lang="en-US" sz="2000" dirty="0"/>
              <a:t>Follow the instructions carefully here: </a:t>
            </a:r>
            <a:r>
              <a:rPr lang="en-US" sz="2000" dirty="0">
                <a:hlinkClick r:id="rId3"/>
              </a:rPr>
              <a:t>https://www.microsoftazurepass.com/</a:t>
            </a:r>
            <a:r>
              <a:rPr lang="en-US" sz="2000" dirty="0"/>
              <a:t> </a:t>
            </a:r>
          </a:p>
          <a:p>
            <a:pPr marL="457200" indent="-457200">
              <a:buFont typeface="Arial" panose="020B0604020202020204" pitchFamily="34" charset="0"/>
              <a:buChar char="•"/>
            </a:pPr>
            <a:r>
              <a:rPr lang="en-US" sz="2000" dirty="0"/>
              <a:t>Issues with the code?  IM @admin-2</a:t>
            </a:r>
          </a:p>
        </p:txBody>
      </p:sp>
      <p:pic>
        <p:nvPicPr>
          <p:cNvPr id="4" name="Picture 3">
            <a:extLst>
              <a:ext uri="{FF2B5EF4-FFF2-40B4-BE49-F238E27FC236}">
                <a16:creationId xmlns:a16="http://schemas.microsoft.com/office/drawing/2014/main" id="{2A5041D3-AFE1-4DC6-8E54-586E9CE2999F}"/>
              </a:ext>
            </a:extLst>
          </p:cNvPr>
          <p:cNvPicPr>
            <a:picLocks noChangeAspect="1"/>
          </p:cNvPicPr>
          <p:nvPr/>
        </p:nvPicPr>
        <p:blipFill>
          <a:blip r:embed="rId4"/>
          <a:stretch>
            <a:fillRect/>
          </a:stretch>
        </p:blipFill>
        <p:spPr>
          <a:xfrm>
            <a:off x="0" y="3357571"/>
            <a:ext cx="12192000" cy="3387715"/>
          </a:xfrm>
          <a:prstGeom prst="rect">
            <a:avLst/>
          </a:prstGeom>
        </p:spPr>
      </p:pic>
      <p:sp>
        <p:nvSpPr>
          <p:cNvPr id="6" name="Rectangle 5">
            <a:extLst>
              <a:ext uri="{FF2B5EF4-FFF2-40B4-BE49-F238E27FC236}">
                <a16:creationId xmlns:a16="http://schemas.microsoft.com/office/drawing/2014/main" id="{19D1E37D-14F2-4C7A-9E6C-93E72DD0172F}"/>
              </a:ext>
            </a:extLst>
          </p:cNvPr>
          <p:cNvSpPr/>
          <p:nvPr/>
        </p:nvSpPr>
        <p:spPr bwMode="auto">
          <a:xfrm>
            <a:off x="1523" y="5031852"/>
            <a:ext cx="622300" cy="4064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8BEB029-84BE-4E40-8510-05D57EFB9CC8}"/>
              </a:ext>
            </a:extLst>
          </p:cNvPr>
          <p:cNvSpPr/>
          <p:nvPr/>
        </p:nvSpPr>
        <p:spPr bwMode="auto">
          <a:xfrm>
            <a:off x="875282" y="5651612"/>
            <a:ext cx="1446277" cy="2361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53301B8-4E46-4656-A214-A3C9EBC9DF79}"/>
              </a:ext>
            </a:extLst>
          </p:cNvPr>
          <p:cNvSpPr/>
          <p:nvPr/>
        </p:nvSpPr>
        <p:spPr bwMode="auto">
          <a:xfrm>
            <a:off x="4217922" y="5285852"/>
            <a:ext cx="3046477" cy="4064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76115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413E2-56E4-43E9-A008-E6FF5FA823A2}"/>
              </a:ext>
            </a:extLst>
          </p:cNvPr>
          <p:cNvSpPr>
            <a:spLocks noGrp="1"/>
          </p:cNvSpPr>
          <p:nvPr>
            <p:ph type="title"/>
          </p:nvPr>
        </p:nvSpPr>
        <p:spPr/>
        <p:txBody>
          <a:bodyPr/>
          <a:lstStyle/>
          <a:p>
            <a:r>
              <a:rPr lang="en-US" dirty="0"/>
              <a:t>Step 3: Start the Challenge</a:t>
            </a:r>
          </a:p>
        </p:txBody>
      </p:sp>
      <p:sp>
        <p:nvSpPr>
          <p:cNvPr id="3" name="Text Placeholder 2">
            <a:extLst>
              <a:ext uri="{FF2B5EF4-FFF2-40B4-BE49-F238E27FC236}">
                <a16:creationId xmlns:a16="http://schemas.microsoft.com/office/drawing/2014/main" id="{2D00139E-AF01-4B09-9228-4472EEFB6125}"/>
              </a:ext>
            </a:extLst>
          </p:cNvPr>
          <p:cNvSpPr>
            <a:spLocks noGrp="1"/>
          </p:cNvSpPr>
          <p:nvPr>
            <p:ph type="body" sz="quarter" idx="10"/>
          </p:nvPr>
        </p:nvSpPr>
        <p:spPr>
          <a:xfrm>
            <a:off x="586390" y="1434370"/>
            <a:ext cx="11018520" cy="1698927"/>
          </a:xfrm>
        </p:spPr>
        <p:txBody>
          <a:bodyPr/>
          <a:lstStyle/>
          <a:p>
            <a:r>
              <a:rPr lang="en-US" sz="2400" dirty="0"/>
              <a:t>1 = Open the Challenge Content</a:t>
            </a:r>
          </a:p>
          <a:p>
            <a:r>
              <a:rPr lang="en-US" sz="2400" dirty="0"/>
              <a:t>2 = Join your Team in a Meeting</a:t>
            </a:r>
          </a:p>
          <a:p>
            <a:r>
              <a:rPr lang="en-US" sz="2400" dirty="0"/>
              <a:t>Unregister removes you from your group so don’t click unless you want out.</a:t>
            </a:r>
          </a:p>
          <a:p>
            <a:endParaRPr lang="en-US" sz="2400" dirty="0"/>
          </a:p>
        </p:txBody>
      </p:sp>
      <p:pic>
        <p:nvPicPr>
          <p:cNvPr id="4" name="Picture 3">
            <a:extLst>
              <a:ext uri="{FF2B5EF4-FFF2-40B4-BE49-F238E27FC236}">
                <a16:creationId xmlns:a16="http://schemas.microsoft.com/office/drawing/2014/main" id="{CD421824-8DC6-4D94-8A8F-257038AB5584}"/>
              </a:ext>
            </a:extLst>
          </p:cNvPr>
          <p:cNvPicPr>
            <a:picLocks noChangeAspect="1"/>
          </p:cNvPicPr>
          <p:nvPr/>
        </p:nvPicPr>
        <p:blipFill>
          <a:blip r:embed="rId3"/>
          <a:stretch>
            <a:fillRect/>
          </a:stretch>
        </p:blipFill>
        <p:spPr>
          <a:xfrm>
            <a:off x="649287" y="3322558"/>
            <a:ext cx="4238625" cy="2676525"/>
          </a:xfrm>
          <a:prstGeom prst="rect">
            <a:avLst/>
          </a:prstGeom>
        </p:spPr>
      </p:pic>
      <p:sp>
        <p:nvSpPr>
          <p:cNvPr id="5" name="TextBox 4">
            <a:extLst>
              <a:ext uri="{FF2B5EF4-FFF2-40B4-BE49-F238E27FC236}">
                <a16:creationId xmlns:a16="http://schemas.microsoft.com/office/drawing/2014/main" id="{F4D54AA3-32E4-4777-89CE-71BE6BAC3F21}"/>
              </a:ext>
            </a:extLst>
          </p:cNvPr>
          <p:cNvSpPr txBox="1"/>
          <p:nvPr/>
        </p:nvSpPr>
        <p:spPr>
          <a:xfrm>
            <a:off x="2011680" y="4968240"/>
            <a:ext cx="416560" cy="307777"/>
          </a:xfrm>
          <a:prstGeom prst="rect">
            <a:avLst/>
          </a:prstGeom>
          <a:noFill/>
        </p:spPr>
        <p:txBody>
          <a:bodyPr wrap="square" lIns="0" tIns="0" rIns="0" bIns="0" rtlCol="0">
            <a:spAutoFit/>
          </a:bodyPr>
          <a:lstStyle/>
          <a:p>
            <a:pPr algn="l"/>
            <a:r>
              <a:rPr lang="en-US" sz="2000" b="1" dirty="0">
                <a:solidFill>
                  <a:srgbClr val="FF0000"/>
                </a:solidFill>
              </a:rPr>
              <a:t>1</a:t>
            </a:r>
          </a:p>
        </p:txBody>
      </p:sp>
      <p:sp>
        <p:nvSpPr>
          <p:cNvPr id="7" name="TextBox 6">
            <a:extLst>
              <a:ext uri="{FF2B5EF4-FFF2-40B4-BE49-F238E27FC236}">
                <a16:creationId xmlns:a16="http://schemas.microsoft.com/office/drawing/2014/main" id="{04D85D3B-BF83-450D-AB90-E48C3E4B8398}"/>
              </a:ext>
            </a:extLst>
          </p:cNvPr>
          <p:cNvSpPr txBox="1"/>
          <p:nvPr/>
        </p:nvSpPr>
        <p:spPr>
          <a:xfrm>
            <a:off x="2011680" y="5420038"/>
            <a:ext cx="416560" cy="307777"/>
          </a:xfrm>
          <a:prstGeom prst="rect">
            <a:avLst/>
          </a:prstGeom>
          <a:noFill/>
        </p:spPr>
        <p:txBody>
          <a:bodyPr wrap="square" lIns="0" tIns="0" rIns="0" bIns="0" rtlCol="0">
            <a:spAutoFit/>
          </a:bodyPr>
          <a:lstStyle/>
          <a:p>
            <a:pPr algn="l"/>
            <a:r>
              <a:rPr lang="en-US" sz="2000" b="1" dirty="0">
                <a:solidFill>
                  <a:srgbClr val="FF0000"/>
                </a:solidFill>
              </a:rPr>
              <a:t>2</a:t>
            </a:r>
          </a:p>
        </p:txBody>
      </p:sp>
    </p:spTree>
    <p:extLst>
      <p:ext uri="{BB962C8B-B14F-4D97-AF65-F5344CB8AC3E}">
        <p14:creationId xmlns:p14="http://schemas.microsoft.com/office/powerpoint/2010/main" val="6747695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1110235652"/>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4690</TotalTime>
  <Words>368</Words>
  <Application>Microsoft Office PowerPoint</Application>
  <PresentationFormat>Widescreen</PresentationFormat>
  <Paragraphs>45</Paragraphs>
  <Slides>6</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-apple-system</vt:lpstr>
      <vt:lpstr>Arial</vt:lpstr>
      <vt:lpstr>Lucida Console</vt:lpstr>
      <vt:lpstr>Segoe UI</vt:lpstr>
      <vt:lpstr>Segoe UI Semibold</vt:lpstr>
      <vt:lpstr>Segoe UI Semilight</vt:lpstr>
      <vt:lpstr>Wingdings</vt:lpstr>
      <vt:lpstr>White Template</vt:lpstr>
      <vt:lpstr>What The Hack - Azure Arc enabled Servers Hack</vt:lpstr>
      <vt:lpstr>Challenge Overview</vt:lpstr>
      <vt:lpstr>Step 1: Register</vt:lpstr>
      <vt:lpstr>Step 2: Activate your Azure Pass</vt:lpstr>
      <vt:lpstr>Step 3: Start the Challenge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Michael Washam</cp:lastModifiedBy>
  <cp:revision>404</cp:revision>
  <dcterms:created xsi:type="dcterms:W3CDTF">2020-04-20T15:28:36Z</dcterms:created>
  <dcterms:modified xsi:type="dcterms:W3CDTF">2020-11-09T13:04:12Z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